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was a good harvest so important long ago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it could let people change for different things.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it brought people good luck for the whole year.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it could let more people live in the community.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it was the only way to keep enough food for winter.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18245"/>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323748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“Long ago, a good harvest meant there would be enough food for the long winter </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months.”</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可知，很久以前，一个好的收成如此重要是因为它意味着人们将有足够的食物度过漫长的冬季。故选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6235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 children celebrate the Harvest Festival in schools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singing, dancing, and playing games.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sharing a meal with classmates.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bringing food to people in need.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By decorating with fruits and grains.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18245"/>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11158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some schools, children are often asked to bring food to be shared out to those who </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 it in the local community.”</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可知，孩子们在学校里通过分发食物给当地社区有需要的人来庆祝收获节。故选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1583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title can be put in the blank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to Celebrate Harvest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Why do People Celebrate Harvest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Who Celebrates Harvest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Where to Hold Harvest Celebrations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629298" y="899195"/>
            <a:ext cx="4536504" cy="677417"/>
          </a:xfrm>
          <a:prstGeom prst="rect">
            <a:avLst/>
          </a:prstGeom>
        </p:spPr>
      </p:pic>
      <p:sp>
        <p:nvSpPr>
          <p:cNvPr id="5" name="矩形 4"/>
          <p:cNvSpPr/>
          <p:nvPr/>
        </p:nvSpPr>
        <p:spPr>
          <a:xfrm>
            <a:off x="1126654" y="918245"/>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386270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54596"/>
            <a:ext cx="11485848" cy="6124754"/>
          </a:xfrm>
        </p:spPr>
        <p:txBody>
          <a:bodyPr/>
          <a:lstStyle/>
          <a:p>
            <a:pPr hangingPunct="0">
              <a:lnSpc>
                <a:spcPct val="140000"/>
              </a:lnSpc>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句子还原题。根据最后两段的开头句</a:t>
            </a:r>
            <a:r>
              <a:rPr lang="en-US" altLang="zh-CN" sz="3500" b="1">
                <a:solidFill>
                  <a:srgbClr val="FF0000"/>
                </a:solidFill>
                <a:latin typeface="+mn-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past, the arrival of the last crop meant the beginning of the Harvest Supper.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在过去</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当最后一季作物成熟时</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就意味着丰收盛宴的开始。</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3500" b="1">
                <a:solidFill>
                  <a:srgbClr val="FF0000"/>
                </a:solidFill>
                <a:latin typeface="+mn-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more recent years, the Harvest Festival has been mainly celebrated by schools and other places.</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近年来</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丰收节主要由学校和其他机构来庆祝。</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可知，这两段主要介绍了庆祝收获节的方式。故选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592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553242"/>
          </a:xfrm>
          <a:prstGeom prst="rect">
            <a:avLst/>
          </a:prstGeom>
        </p:spPr>
      </p:pic>
      <p:pic>
        <p:nvPicPr>
          <p:cNvPr id="10" name="译文.eps" descr="id:2147487336;FounderCES"/>
          <p:cNvPicPr/>
          <p:nvPr/>
        </p:nvPicPr>
        <p:blipFill>
          <a:blip r:embed="rId3"/>
          <a:stretch>
            <a:fillRect/>
          </a:stretch>
        </p:blipFill>
        <p:spPr>
          <a:xfrm>
            <a:off x="550590" y="3626625"/>
            <a:ext cx="1224136" cy="378439"/>
          </a:xfrm>
          <a:prstGeom prst="rect">
            <a:avLst/>
          </a:prstGeom>
        </p:spPr>
      </p:pic>
      <p:pic>
        <p:nvPicPr>
          <p:cNvPr id="11" name="分析.eps" descr="id:2147487343;FounderCES"/>
          <p:cNvPicPr/>
          <p:nvPr/>
        </p:nvPicPr>
        <p:blipFill>
          <a:blip r:embed="rId4"/>
          <a:stretch>
            <a:fillRect/>
          </a:stretch>
        </p:blipFill>
        <p:spPr>
          <a:xfrm>
            <a:off x="498522" y="505868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167612"/>
            <a:ext cx="11485848" cy="2333396"/>
          </a:xfrm>
        </p:spPr>
        <p:txBody>
          <a:bodyPr/>
          <a:lstStyle/>
          <a:p>
            <a:pPr hangingPunct="0">
              <a:lnSpc>
                <a:spcPct val="140000"/>
              </a:lnSpc>
              <a:spcAft>
                <a:spcPts val="0"/>
              </a:spcAft>
            </a:pPr>
            <a:r>
              <a:rPr lang="zh-CN"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more modern times, the celebrations of the harvesting fall on the Harvest Festival, which is on the Sunday closest to the Harvest Moon.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356992"/>
            <a:ext cx="1148584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在近代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收获节的庆祝活动通常在秋收节举行</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这一天是离秋收月最近的那个星期日。</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804725"/>
            <a:ext cx="1148584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这是一个复合句，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引导的是非限制性定语从句。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more modern times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是介词短语作时间状语。</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5971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clrChange>
              <a:clrFrom>
                <a:srgbClr val="FFFFFF"/>
              </a:clrFrom>
              <a:clrTo>
                <a:srgbClr val="FFFFFF">
                  <a:alpha val="0"/>
                </a:srgbClr>
              </a:clrTo>
            </a:clrChange>
          </a:blip>
          <a:srcRect t="14514"/>
          <a:stretch/>
        </p:blipFill>
        <p:spPr>
          <a:xfrm>
            <a:off x="550590" y="760718"/>
            <a:ext cx="11089232" cy="1462306"/>
          </a:xfrm>
          <a:prstGeom prst="rect">
            <a:avLst/>
          </a:prstGeom>
        </p:spPr>
      </p:pic>
      <p:sp>
        <p:nvSpPr>
          <p:cNvPr id="5" name="内容占位符 1"/>
          <p:cNvSpPr>
            <a:spLocks noGrp="1"/>
          </p:cNvSpPr>
          <p:nvPr>
            <p:ph idx="1"/>
          </p:nvPr>
        </p:nvSpPr>
        <p:spPr>
          <a:xfrm>
            <a:off x="360854" y="3042875"/>
            <a:ext cx="11485848" cy="818173"/>
          </a:xfrm>
        </p:spPr>
        <p:txBody>
          <a:bodyPr/>
          <a:lstStyle/>
          <a:p>
            <a:pPr algn="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江苏南京鼓楼区期末改编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260332"/>
            <a:ext cx="3024336" cy="790377"/>
          </a:xfrm>
          <a:prstGeom prst="rect">
            <a:avLst/>
          </a:prstGeom>
        </p:spPr>
      </p:pic>
      <p:sp>
        <p:nvSpPr>
          <p:cNvPr id="7" name="内容占位符 1"/>
          <p:cNvSpPr txBox="1">
            <a:spLocks/>
          </p:cNvSpPr>
          <p:nvPr/>
        </p:nvSpPr>
        <p:spPr bwMode="auto">
          <a:xfrm>
            <a:off x="360854" y="2204864"/>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本文主要介绍了收获节的来历和意义。</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9223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73405"/>
            <a:ext cx="11485848" cy="5219891"/>
          </a:xfrm>
        </p:spPr>
        <p:txBody>
          <a:bodyPr/>
          <a:lstStyle/>
          <a:p>
            <a:pPr indent="714375" hangingPunct="0">
              <a:lnSpc>
                <a:spcPct val="140000"/>
              </a:lnSpc>
              <a:spcAft>
                <a:spcPts val="0"/>
              </a:spcAft>
            </a:pP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Harvest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714375" algn="dist"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Harvest is the time of year when crops planted in spring are ready to be collected. Long ago, a good harvest meant there would be enough food for the long winter months. The whole community would work together to harvest the crops and </a:t>
            </a: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 </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supermarkets, the harvest was the only </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source</a:t>
            </a:r>
          </a:p>
          <a:p>
            <a:pPr algn="dist" hangingPunct="0">
              <a:lnSpc>
                <a:spcPct val="140000"/>
              </a:lnSpc>
              <a:spcAft>
                <a:spcPts val="0"/>
              </a:spcAft>
            </a:pPr>
            <a:r>
              <a:rPr lang="zh-CN"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来源</a:t>
            </a:r>
            <a:r>
              <a:rPr lang="zh-CN"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food so a good harvest was for everyone to celebrate</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238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4375"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Harvest season in the UK begins at the end of August or the start of September. In years gone by, there was an ancient festival called Lammas to celebrate the beginning of harvest. But it has always been the end that sees the most exciting moment of the harvest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8269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80973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the harvest would not end until the last sheaf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crop arrived at the village and there was often a great parade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welcome 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more modern times, the celebrations of the harvesting fall on the Harvest Festival, which is on the Sunday closest to the Harvest Moon. They include Saint Michael’s Mass on 29th September.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7879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4375" hangingPunct="0">
              <a:spcAft>
                <a:spcPts val="0"/>
              </a:spcAf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the arrival of the last crop meant the beginning of the Harvest Supper. A big meal of meats, vegetables, fruits and puddings would be shared by the community. Everyone, old or young, rich or poor, joined in with singing, dancing and games.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8162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more recent years, the Harvest Festival has been mainly celebrated by schools and other places. In some schools, children are often asked to bring food to be shared out to those who need it in the local community. Decorations of fruits and grains can be found in the Town Hall and there are songs, and reading that give thanks for the harvest.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4764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does the harvest season in the UK usually begin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the start of August.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end of August.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the middle of September.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end of September.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18245"/>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45526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“Harvest season in the UK begins at the end of August or the start of September.”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可知，英国的收获季节在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月底或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月初开始。故选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417543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654</Words>
  <Application>Microsoft Office PowerPoint</Application>
  <PresentationFormat>自定义</PresentationFormat>
  <Paragraphs>45</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